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6" r:id="rId2"/>
    <p:sldId id="259" r:id="rId3"/>
    <p:sldId id="317" r:id="rId4"/>
    <p:sldId id="329" r:id="rId5"/>
    <p:sldId id="322" r:id="rId6"/>
    <p:sldId id="330" r:id="rId7"/>
    <p:sldId id="324" r:id="rId8"/>
    <p:sldId id="331" r:id="rId9"/>
    <p:sldId id="326" r:id="rId10"/>
    <p:sldId id="327" r:id="rId11"/>
    <p:sldId id="343" r:id="rId12"/>
    <p:sldId id="284" r:id="rId13"/>
    <p:sldId id="305" r:id="rId14"/>
    <p:sldId id="339" r:id="rId15"/>
    <p:sldId id="340" r:id="rId16"/>
    <p:sldId id="341" r:id="rId17"/>
    <p:sldId id="342" r:id="rId18"/>
    <p:sldId id="333" r:id="rId19"/>
    <p:sldId id="312" r:id="rId20"/>
    <p:sldId id="337" r:id="rId21"/>
    <p:sldId id="344" r:id="rId22"/>
    <p:sldId id="338" r:id="rId23"/>
    <p:sldId id="297" r:id="rId24"/>
    <p:sldId id="33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1667-0D26-43A7-B2CD-DB66A820C8EA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F360-217A-4F95-89ED-7FABEABB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83E8-EB6C-462D-8FE9-41EAF364F0CF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ABBD-88EC-43F4-B88E-EC55E8FB071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B3F9-D386-4A33-8868-0B1E8DC2D345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6CB9-3AE8-42F1-AE01-3F7DCDE5EE5C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DB2E0-6AE3-4E61-BD12-D3DC1C60DE6D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9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E9A7-3B64-4531-B88C-28841F28997C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8AF-A189-43C6-8AAD-214353AD3D5E}" type="datetime1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192B-162A-4506-8091-9532B7F92E83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20C-4DA2-408D-A1BF-773D7DDC3310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3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A118-C9D1-4A3C-A736-C80773DFC1F5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C582-A253-412C-9484-300D6F0920E5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7F6F-391B-4727-A512-18E1D160FBC3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B1A7-3679-4DF9-AC8F-8F7D1338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hyperlink" Target="https://doi.org/10.1007/s00726-024-03430-5" TargetMode="Externa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hyperlink" Target="https://doi.org/10.1039/d5nj00764j" TargetMode="Externa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9/d5nj00764j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00726-024-03430-5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ghyan@ysu.am" TargetMode="External"/><Relationship Id="rId2" Type="http://schemas.openxmlformats.org/officeDocument/2006/relationships/hyperlink" Target="mailto:ashot.saghyan@sci.a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rcid.org/0000-0002-3124-170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hyperlink" Target="https://doi.org/10.1016/j.mcat.2024.114618" TargetMode="Externa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c8dt00538a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jpeg"/><Relationship Id="rId4" Type="http://schemas.openxmlformats.org/officeDocument/2006/relationships/image" Target="../media/image10.emf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ja205017e" TargetMode="Externa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8E519-6131-4CD8-B365-FDEEB015993D}"/>
              </a:ext>
            </a:extLst>
          </p:cNvPr>
          <p:cNvSpPr txBox="1"/>
          <p:nvPr/>
        </p:nvSpPr>
        <p:spPr>
          <a:xfrm>
            <a:off x="313678" y="1770081"/>
            <a:ext cx="10801165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y-AM" sz="1800" b="1" i="1" dirty="0">
                <a:solidFill>
                  <a:schemeClr val="accent5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21AG-1D013  </a:t>
            </a:r>
            <a:endParaRPr lang="en-US" sz="1800" b="1" i="1" dirty="0" smtClean="0">
              <a:solidFill>
                <a:schemeClr val="accent5">
                  <a:lumMod val="50000"/>
                </a:schemeClr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y-AM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«</a:t>
            </a:r>
            <a:r>
              <a:rPr lang="hy-AM" sz="1800" dirty="0">
                <a:solidFill>
                  <a:schemeClr val="accent5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Նոր քիրալային կատալիզատորներ և աքիրալային սուբստրատներ: Ոչ սպիտակուցային ամինաթթուների և այլ պոտենցիալ կենսաակտիվ քիրալային միացությունների կատալիտիկ ասիմետրիկ սինթեզի արդյունավետ մեթոդների մշակում</a:t>
            </a:r>
            <a:r>
              <a:rPr lang="hy-AM" sz="1800" dirty="0" smtClean="0">
                <a:solidFill>
                  <a:schemeClr val="accent5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»</a:t>
            </a: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268" y="4805536"/>
            <a:ext cx="9144000" cy="3684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y-AM" sz="1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Զեկուցող՝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hy-AM" sz="1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ՀՀ ԳԱԱ ակադեմիկոս, պրոֆեսոր Ա․Ս․ Սաղյան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268" y="3285500"/>
            <a:ext cx="5687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400" dirty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ՀՀ ԳԱԱ «Հայկենսատեխնոլոգիա» ԳԱԿ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99116" cy="15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11" y="-300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/>
              <a:t>Nucleophilic </a:t>
            </a:r>
            <a:r>
              <a:rPr lang="en-US" sz="2800" b="1" i="1" dirty="0"/>
              <a:t>addition </a:t>
            </a:r>
            <a:r>
              <a:rPr lang="en-US" sz="2800" b="1" i="1" dirty="0" smtClean="0"/>
              <a:t>in </a:t>
            </a:r>
            <a:r>
              <a:rPr lang="en-US" sz="2800" b="1" i="1" dirty="0"/>
              <a:t>the presence of </a:t>
            </a:r>
            <a:r>
              <a:rPr lang="en-US" sz="2800" b="1" i="1" dirty="0" err="1" smtClean="0"/>
              <a:t>salen</a:t>
            </a:r>
            <a:r>
              <a:rPr lang="en-US" sz="2800" b="1" i="1" dirty="0" smtClean="0"/>
              <a:t> </a:t>
            </a:r>
            <a:r>
              <a:rPr lang="en-US" sz="2800" b="1" i="1" dirty="0"/>
              <a:t>complex-catalysts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1195" y="20891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52246"/>
              </p:ext>
            </p:extLst>
          </p:nvPr>
        </p:nvGraphicFramePr>
        <p:xfrm>
          <a:off x="344488" y="1030288"/>
          <a:ext cx="6608762" cy="345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8" name="CS ChemDraw Drawing" r:id="rId3" imgW="6450771" imgH="3365865" progId="ChemDraw.Document.6.0">
                  <p:embed/>
                </p:oleObj>
              </mc:Choice>
              <mc:Fallback>
                <p:oleObj name="CS ChemDraw Drawing" r:id="rId3" imgW="6450771" imgH="336586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030288"/>
                        <a:ext cx="6608762" cy="3452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2800" smtClean="0">
                <a:solidFill>
                  <a:srgbClr val="002060"/>
                </a:solidFill>
              </a:rPr>
              <a:t>10</a:t>
            </a:fld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006006"/>
              </p:ext>
            </p:extLst>
          </p:nvPr>
        </p:nvGraphicFramePr>
        <p:xfrm>
          <a:off x="6714757" y="1206394"/>
          <a:ext cx="5314855" cy="176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name="CS ChemDraw Drawing" r:id="rId5" imgW="5930934" imgH="1969821" progId="ChemDraw.Document.6.0">
                  <p:embed/>
                </p:oleObj>
              </mc:Choice>
              <mc:Fallback>
                <p:oleObj name="CS ChemDraw Drawing" r:id="rId5" imgW="5930934" imgH="19698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4757" y="1206394"/>
                        <a:ext cx="5314855" cy="1765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800113" y="48127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=CH-CH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553749" y="5561209"/>
            <a:ext cx="415823" cy="2043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46843" y="5765606"/>
            <a:ext cx="322729" cy="3616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9572" y="558093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AINB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52305"/>
              </p:ext>
            </p:extLst>
          </p:nvPr>
        </p:nvGraphicFramePr>
        <p:xfrm>
          <a:off x="1878740" y="1337216"/>
          <a:ext cx="6488835" cy="261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CS ChemDraw Drawing" r:id="rId3" imgW="5787961" imgH="2328476" progId="ChemDraw.Document.6.0">
                  <p:embed/>
                </p:oleObj>
              </mc:Choice>
              <mc:Fallback>
                <p:oleObj name="CS ChemDraw Drawing" r:id="rId3" imgW="5787961" imgH="23284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8740" y="1337216"/>
                        <a:ext cx="6488835" cy="2610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00344" y="107674"/>
            <a:ext cx="10515600" cy="57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 smtClean="0"/>
              <a:t>Structure of the new modified catalysts (Future work)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48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01883" y="1745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87484" y="25935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559395"/>
              </p:ext>
            </p:extLst>
          </p:nvPr>
        </p:nvGraphicFramePr>
        <p:xfrm>
          <a:off x="747713" y="614363"/>
          <a:ext cx="10464800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" name="CS ChemDraw Drawing" r:id="rId3" imgW="9219998" imgH="4550260" progId="ChemDraw.Document.6.0">
                  <p:embed/>
                </p:oleObj>
              </mc:Choice>
              <mc:Fallback>
                <p:oleObj name="CS ChemDraw Drawing" r:id="rId3" imgW="9219998" imgH="45502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614363"/>
                        <a:ext cx="10464800" cy="519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539207" y="288015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[2+3]-</a:t>
            </a:r>
            <a:r>
              <a:rPr lang="en-US" sz="2800" b="1" i="1" dirty="0"/>
              <a:t>cycloaddition </a:t>
            </a:r>
            <a:r>
              <a:rPr lang="en-US" sz="2800" b="1" i="1" dirty="0" smtClean="0"/>
              <a:t>reaction</a:t>
            </a:r>
            <a:endParaRPr lang="en-US" sz="28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8278" y="6464403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2800" smtClean="0"/>
              <a:t>12</a:t>
            </a:fld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0" y="6337923"/>
            <a:ext cx="12045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Poghosyan</a:t>
            </a:r>
            <a:r>
              <a:rPr lang="en-US" sz="1200" dirty="0"/>
              <a:t>, A. S., </a:t>
            </a:r>
            <a:r>
              <a:rPr lang="en-US" sz="1200" dirty="0" err="1"/>
              <a:t>Khachatryan</a:t>
            </a:r>
            <a:r>
              <a:rPr lang="en-US" sz="1200" dirty="0"/>
              <a:t>, E. A., Mkrtchyan, A. F., </a:t>
            </a:r>
            <a:r>
              <a:rPr lang="en-US" sz="1200" dirty="0" err="1"/>
              <a:t>Mirzoyan</a:t>
            </a:r>
            <a:r>
              <a:rPr lang="en-US" sz="1200" dirty="0"/>
              <a:t>, V., </a:t>
            </a:r>
            <a:r>
              <a:rPr lang="en-US" sz="1200" dirty="0" err="1"/>
              <a:t>Hovhannisyan</a:t>
            </a:r>
            <a:r>
              <a:rPr lang="en-US" sz="1200" dirty="0"/>
              <a:t>, A. M., </a:t>
            </a:r>
            <a:r>
              <a:rPr lang="en-US" sz="1200" dirty="0" err="1"/>
              <a:t>Ghazaryan</a:t>
            </a:r>
            <a:r>
              <a:rPr lang="en-US" sz="1200" dirty="0"/>
              <a:t>, K. R., Minasyan, E. V., Langer, P., &amp; </a:t>
            </a:r>
            <a:r>
              <a:rPr lang="en-US" sz="1200" dirty="0" err="1"/>
              <a:t>Saghyan</a:t>
            </a:r>
            <a:r>
              <a:rPr lang="en-US" sz="1200" dirty="0"/>
              <a:t>, A. S. (2024).  </a:t>
            </a:r>
            <a:r>
              <a:rPr lang="en-US" sz="1200" i="1" dirty="0"/>
              <a:t>Amino Acids</a:t>
            </a:r>
            <a:r>
              <a:rPr lang="en-US" sz="1200" dirty="0"/>
              <a:t>, </a:t>
            </a:r>
            <a:r>
              <a:rPr lang="en-US" sz="1200" i="1" dirty="0"/>
              <a:t>56</a:t>
            </a:r>
            <a:r>
              <a:rPr lang="en-US" sz="1200" dirty="0"/>
              <a:t>(1).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doi.org/10.1007/s00726-024-03430-5</a:t>
            </a: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dirty="0"/>
              <a:t>‌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276234"/>
              </p:ext>
            </p:extLst>
          </p:nvPr>
        </p:nvGraphicFramePr>
        <p:xfrm>
          <a:off x="242888" y="898525"/>
          <a:ext cx="5767387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" name="CS ChemDraw Drawing" r:id="rId3" imgW="5768181" imgH="5185899" progId="ChemDraw.Document.6.0">
                  <p:embed/>
                </p:oleObj>
              </mc:Choice>
              <mc:Fallback>
                <p:oleObj name="CS ChemDraw Drawing" r:id="rId3" imgW="5768181" imgH="51858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888" y="898525"/>
                        <a:ext cx="5767387" cy="518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067050" y="76383"/>
            <a:ext cx="7575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Asymmetric </a:t>
            </a:r>
            <a:r>
              <a:rPr lang="en-US" sz="2400" b="1" i="1" dirty="0" err="1"/>
              <a:t>synyhesis</a:t>
            </a:r>
            <a:r>
              <a:rPr lang="en-US" sz="2400" b="1" i="1" dirty="0"/>
              <a:t> of </a:t>
            </a:r>
            <a:r>
              <a:rPr lang="en-US" sz="2400" b="1" i="1" dirty="0" smtClean="0">
                <a:latin typeface="Symbol" panose="05050102010706020507" pitchFamily="18" charset="2"/>
              </a:rPr>
              <a:t>a</a:t>
            </a:r>
            <a:r>
              <a:rPr lang="en-US" sz="2400" b="1" i="1" dirty="0" smtClean="0"/>
              <a:t>-substituted O-protected </a:t>
            </a:r>
            <a:r>
              <a:rPr lang="en-US" sz="2400" b="1" i="1" dirty="0"/>
              <a:t>(S)-</a:t>
            </a:r>
            <a:r>
              <a:rPr lang="en-US" sz="2400" b="1" i="1" dirty="0" err="1" smtClean="0"/>
              <a:t>Ser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2000" smtClean="0"/>
              <a:t>13</a:t>
            </a:fld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0" y="6444604"/>
            <a:ext cx="1242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Tovmasyan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S., Mkrtchyan, A. F.,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Tsaturyan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H., Langer, P.,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Malkov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V.,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 (2025).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Chemistry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doi.org/10.1039/d5nj00764j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  <a:endParaRPr lang="en-US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1121"/>
              </p:ext>
            </p:extLst>
          </p:nvPr>
        </p:nvGraphicFramePr>
        <p:xfrm>
          <a:off x="6212305" y="1085196"/>
          <a:ext cx="5630863" cy="414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7" name="CS ChemDraw Drawing" r:id="rId6" imgW="5630761" imgH="4148163" progId="ChemDraw.Document.6.0">
                  <p:embed/>
                </p:oleObj>
              </mc:Choice>
              <mc:Fallback>
                <p:oleObj name="CS ChemDraw Drawing" r:id="rId6" imgW="5630761" imgH="4148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2305" y="1085196"/>
                        <a:ext cx="5630863" cy="414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90334" y="5739691"/>
            <a:ext cx="659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b="1" i="1" dirty="0" smtClean="0">
                <a:solidFill>
                  <a:srgbClr val="FF0000"/>
                </a:solidFill>
              </a:rPr>
              <a:t>Ծրագրի շրջանակներում սինթեզվել են 20-ից ավել ամինաթթու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56615" y="782211"/>
            <a:ext cx="14660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6614" y="145023"/>
            <a:ext cx="932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Asymmetric synthesis of chiral β-alanine amide derivatives via the addition of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nitrones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47595"/>
              </p:ext>
            </p:extLst>
          </p:nvPr>
        </p:nvGraphicFramePr>
        <p:xfrm>
          <a:off x="1714634" y="1496218"/>
          <a:ext cx="8558568" cy="367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CS ChemDraw Drawing" r:id="rId3" imgW="6057520" imgH="2604176" progId="ChemDraw.Document.6.0">
                  <p:embed/>
                </p:oleObj>
              </mc:Choice>
              <mc:Fallback>
                <p:oleObj name="CS ChemDraw Drawing" r:id="rId3" imgW="6057520" imgH="26041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634" y="1496218"/>
                        <a:ext cx="8558568" cy="3678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0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81985"/>
              </p:ext>
            </p:extLst>
          </p:nvPr>
        </p:nvGraphicFramePr>
        <p:xfrm>
          <a:off x="441601" y="185137"/>
          <a:ext cx="10505282" cy="515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CS ChemDraw Drawing" r:id="rId3" imgW="6603122" imgH="3236879" progId="ChemDraw.Document.6.0">
                  <p:embed/>
                </p:oleObj>
              </mc:Choice>
              <mc:Fallback>
                <p:oleObj name="CS ChemDraw Drawing" r:id="rId3" imgW="6603122" imgH="32368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601" y="185137"/>
                        <a:ext cx="10505282" cy="5150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C:\disk_D\for article 08,08,2021\Ruben Israyelyan\ir013_100k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7" t="20787" r="24092" b="17949"/>
          <a:stretch/>
        </p:blipFill>
        <p:spPr bwMode="auto">
          <a:xfrm>
            <a:off x="642028" y="4165600"/>
            <a:ext cx="2616200" cy="219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7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1444" y="0"/>
            <a:ext cx="10357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Asymmetric Synthesis and Antibacterial Evaluation of </a:t>
            </a:r>
            <a:r>
              <a:rPr lang="en-GB" b="1" i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β</a:t>
            </a:r>
            <a:r>
              <a:rPr lang="en-GB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-Substituted (</a:t>
            </a:r>
            <a:r>
              <a:rPr lang="en-GB" b="1" i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</a:t>
            </a:r>
            <a:r>
              <a:rPr lang="en-GB" b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)-α-Alanine Analogs Containing a Piperazine Moiety in the Side Chain</a:t>
            </a:r>
            <a:endParaRPr lang="en-US" sz="1600">
              <a:effectLst/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23503" y="713017"/>
            <a:ext cx="20850700" cy="6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04452"/>
              </p:ext>
            </p:extLst>
          </p:nvPr>
        </p:nvGraphicFramePr>
        <p:xfrm>
          <a:off x="1341120" y="1170217"/>
          <a:ext cx="10012680" cy="4637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CS ChemDraw Drawing" r:id="rId3" imgW="9801952" imgH="4591269" progId="ChemDraw.Document.6.0">
                  <p:embed/>
                </p:oleObj>
              </mc:Choice>
              <mc:Fallback>
                <p:oleObj name="CS ChemDraw Drawing" r:id="rId3" imgW="9801952" imgH="459126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1170217"/>
                        <a:ext cx="10012680" cy="4637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0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21409" y="634754"/>
            <a:ext cx="15042301" cy="75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90935"/>
              </p:ext>
            </p:extLst>
          </p:nvPr>
        </p:nvGraphicFramePr>
        <p:xfrm>
          <a:off x="1451487" y="1091954"/>
          <a:ext cx="8652623" cy="464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CS ChemDraw Drawing" r:id="rId3" imgW="8764063" imgH="4753178" progId="ChemDraw.Document.6.0">
                  <p:embed/>
                </p:oleObj>
              </mc:Choice>
              <mc:Fallback>
                <p:oleObj name="CS ChemDraw Drawing" r:id="rId3" imgW="8764063" imgH="475317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487" y="1091954"/>
                        <a:ext cx="8652623" cy="4641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03832" y="18288"/>
            <a:ext cx="9756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Asymmetric Synthesis and Antifungal Evaluation of </a:t>
            </a:r>
            <a:r>
              <a:rPr lang="en-GB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Benzylamine</a:t>
            </a:r>
            <a:r>
              <a:rPr lang="en-GB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-Functionalized β-Substituted (S)-α-Alanine Analogues as Unnatural Amino Acid Derivatives</a:t>
            </a:r>
            <a:endParaRPr lang="en-US" sz="1600" dirty="0">
              <a:effectLst/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944286"/>
              </p:ext>
            </p:extLst>
          </p:nvPr>
        </p:nvGraphicFramePr>
        <p:xfrm>
          <a:off x="2206625" y="242888"/>
          <a:ext cx="7534275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CS ChemDraw Drawing" r:id="rId3" imgW="5803230" imgH="5098668" progId="ChemDraw.Document.6.0">
                  <p:embed/>
                </p:oleObj>
              </mc:Choice>
              <mc:Fallback>
                <p:oleObj name="CS ChemDraw Drawing" r:id="rId3" imgW="5803230" imgH="50986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25" y="242888"/>
                        <a:ext cx="7534275" cy="621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3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612302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What are our Plans for the </a:t>
            </a:r>
            <a:r>
              <a:rPr lang="en-US" b="1" i="1" dirty="0" smtClean="0"/>
              <a:t>Future?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827" y="182491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Modernization of complexes  and optimization of methodology with the aim of developing highly efficient systems for the asymmetric synthesis of amino acids.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Creation of solid-phase systems for the realization of amino acids transformations </a:t>
            </a:r>
            <a:r>
              <a:rPr lang="en-US" dirty="0"/>
              <a:t>in dynamic mode</a:t>
            </a:r>
            <a:r>
              <a:rPr lang="en-US" dirty="0" smtClean="0"/>
              <a:t>, including cross-coupling reaction.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z="2800" b="1" smtClean="0">
                <a:solidFill>
                  <a:srgbClr val="002060"/>
                </a:solidFill>
              </a:rPr>
              <a:t>19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229060" y="85181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28700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540F1A-AF9D-4025-BB36-0ED053F3DF56}" type="slidenum"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6048138"/>
            <a:ext cx="11778916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85725">
              <a:defRPr/>
            </a:pP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Yu.N.Belokon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A.S.Saghyan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, et all. //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etrahedron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, 1988, vol. 44, 5507-5514; 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A.S.Saghyan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A.V.Geolchanyan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, et all. // Tetrahedron: Asymmetry, 2004, vol.15, 705-711;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A.S.Saghyan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et  all. // Tetrahedron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 Asymmetry,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2006, vol. 17,  455-467; </a:t>
            </a:r>
            <a:r>
              <a:rPr lang="af-ZA" sz="1200" i="1" dirty="0">
                <a:latin typeface="Times New Roman" pitchFamily="18" charset="0"/>
                <a:cs typeface="Times New Roman" pitchFamily="18" charset="0"/>
              </a:rPr>
              <a:t>A.S. Saghyan et all. // Tetrahedron: Asymmetry, 2013, V. 24,  pp.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229-232, </a:t>
            </a:r>
            <a:r>
              <a:rPr lang="af-Z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</a:t>
            </a:r>
            <a:r>
              <a:rPr lang="af-Z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Saghyan</a:t>
            </a:r>
            <a:r>
              <a:rPr lang="af-Z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f-Z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M. Simonyan et all.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f-Z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Naturforsch.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451-460,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ol. 69b, doi:10.5560/ZNB.2014-322,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H.M.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Simonyan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all//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46(10):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2325-32.</a:t>
            </a:r>
            <a:endParaRPr lang="en-US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142875">
              <a:buFont typeface="Tahoma" pitchFamily="34" charset="0"/>
              <a:buAutoNum type="arabicPeriod"/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9647"/>
              </p:ext>
            </p:extLst>
          </p:nvPr>
        </p:nvGraphicFramePr>
        <p:xfrm>
          <a:off x="2098675" y="544513"/>
          <a:ext cx="779462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CS ChemDraw Drawing" r:id="rId3" imgW="8671307" imgH="6071276" progId="ChemDraw.Document.6.0">
                  <p:embed/>
                </p:oleObj>
              </mc:Choice>
              <mc:Fallback>
                <p:oleObj name="CS ChemDraw Drawing" r:id="rId3" imgW="8671307" imgH="6071276" progId="ChemDraw.Document.6.0">
                  <p:embed/>
                  <p:pic>
                    <p:nvPicPr>
                      <p:cNvPr id="122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544513"/>
                        <a:ext cx="779462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507833" y="83840"/>
            <a:ext cx="697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The general scheme of asymmetric synthesis of NPAA</a:t>
            </a:r>
          </a:p>
        </p:txBody>
      </p:sp>
    </p:spTree>
    <p:extLst>
      <p:ext uri="{BB962C8B-B14F-4D97-AF65-F5344CB8AC3E}">
        <p14:creationId xmlns:p14="http://schemas.microsoft.com/office/powerpoint/2010/main" val="20190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>
                <a:solidFill>
                  <a:schemeClr val="accent5">
                    <a:lumMod val="75000"/>
                  </a:schemeClr>
                </a:solidFill>
                <a:latin typeface="Arial LatArm" panose="020B0604020202020204" pitchFamily="34" charset="0"/>
              </a:rPr>
              <a:t>20</a:t>
            </a:fld>
            <a:endParaRPr lang="en-US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968" y="159798"/>
            <a:ext cx="405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dirty="0" smtClean="0">
                <a:solidFill>
                  <a:schemeClr val="accent5">
                    <a:lumMod val="75000"/>
                  </a:schemeClr>
                </a:solidFill>
              </a:rPr>
              <a:t>Խմբի անդամներ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0764" y="33160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dirty="0">
                <a:solidFill>
                  <a:schemeClr val="accent5">
                    <a:lumMod val="75000"/>
                  </a:schemeClr>
                </a:solidFill>
                <a:latin typeface="GHEAMariam"/>
              </a:rPr>
              <a:t>Հովհաննիսյան Անահիտ </a:t>
            </a:r>
            <a:r>
              <a:rPr lang="hy-AM" dirty="0" smtClean="0">
                <a:solidFill>
                  <a:schemeClr val="accent5">
                    <a:lumMod val="75000"/>
                  </a:schemeClr>
                </a:solidFill>
                <a:latin typeface="GHEAMariam"/>
              </a:rPr>
              <a:t>Մխիթարի</a:t>
            </a:r>
            <a:endParaRPr lang="hy-AM" dirty="0">
              <a:solidFill>
                <a:schemeClr val="accent5">
                  <a:lumMod val="75000"/>
                </a:schemeClr>
              </a:solidFill>
              <a:latin typeface="GHEAMaria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0878" y="1648890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chemeClr val="accent5">
                    <a:lumMod val="75000"/>
                  </a:schemeClr>
                </a:solidFill>
                <a:latin typeface="GHEAMariam"/>
              </a:rPr>
              <a:t>Թովմասյան Աննա Սեդրակի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4011" y="1187365"/>
            <a:ext cx="374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chemeClr val="accent5">
                    <a:lumMod val="75000"/>
                  </a:schemeClr>
                </a:solidFill>
                <a:latin typeface="GHEAMariam"/>
              </a:rPr>
              <a:t>Պողոսյան Արտավազդ Սերյոժայի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0878" y="2193888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chemeClr val="accent5">
                    <a:lumMod val="75000"/>
                  </a:schemeClr>
                </a:solidFill>
                <a:latin typeface="GHEAMariam"/>
              </a:rPr>
              <a:t>Ստեփանյան Լալա Աշոտի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0878" y="2738886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chemeClr val="accent5">
                    <a:lumMod val="75000"/>
                  </a:schemeClr>
                </a:solidFill>
                <a:latin typeface="GHEAMariam"/>
              </a:rPr>
              <a:t>Իսրայելյան Ռուբեն Էդուարդի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0764" y="3884064"/>
            <a:ext cx="310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>
                <a:solidFill>
                  <a:schemeClr val="accent5">
                    <a:lumMod val="75000"/>
                  </a:schemeClr>
                </a:solidFill>
                <a:latin typeface="GHEAMariam"/>
              </a:rPr>
              <a:t>Գասպարյան Աննա Արմենի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884" y="3626700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schemeClr val="accent5">
                    <a:lumMod val="75000"/>
                  </a:schemeClr>
                </a:solidFill>
              </a:rPr>
              <a:t>Կենսաբժշկական սկրինինգ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5151" y="271430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 smtClean="0">
                <a:solidFill>
                  <a:schemeClr val="accent6">
                    <a:lumMod val="75000"/>
                  </a:schemeClr>
                </a:solidFill>
                <a:latin typeface="GHEAMariam"/>
              </a:rPr>
              <a:t>Երիտասարդ գիտաշխատող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4675" y="3393620"/>
            <a:ext cx="4332303" cy="8354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0" name="Picture 2" descr="зеленая галочка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30" y="1365799"/>
            <a:ext cx="603682" cy="6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зеленая галочка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04" y="2470548"/>
            <a:ext cx="603682" cy="6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зеленая галочка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55" y="3612028"/>
            <a:ext cx="603682" cy="6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3568" y="1365799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schemeClr val="accent6">
                    <a:lumMod val="75000"/>
                  </a:schemeClr>
                </a:solidFill>
                <a:latin typeface="GHEA Grapalat" panose="02000506050000020003" pitchFamily="50" charset="0"/>
              </a:rPr>
              <a:t>Ասիմետրիկ սինթեզ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4011" y="1057455"/>
            <a:ext cx="4036214" cy="20301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47357" y="298297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 smtClean="0">
                <a:solidFill>
                  <a:schemeClr val="accent6">
                    <a:lumMod val="75000"/>
                  </a:schemeClr>
                </a:solidFill>
                <a:latin typeface="GHEAMariam"/>
              </a:rPr>
              <a:t>Թեկնածուական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LatArm" panose="020B0604020202020204" pitchFamily="34" charset="0"/>
            </a:endParaRPr>
          </a:p>
        </p:txBody>
      </p:sp>
      <p:pic>
        <p:nvPicPr>
          <p:cNvPr id="21" name="Picture 2" descr="зеленая галочка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15" y="1347049"/>
            <a:ext cx="603682" cy="6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686" y="424217"/>
            <a:ext cx="11611428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Tovmasyan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Mkrtchyan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Tsaturyan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AH, Langer P,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Malkov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AS. Strategy for synthesizing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-protected (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)-α-substituted serine analogs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sequential Ni(ii)-complex-mediated cross-coupling and cycloaddition reactions.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Journal of Chemistry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Published online 2025.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https://doi.org/10.1039/d5nj00764j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Aniskina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Shandyboab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Kuznetsovaa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Biriukova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Ilyin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 Jr.,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Ezernitskayaa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Kutumova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Poghosyan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Chernyshevd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VP,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Chusova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Chiral hydrogen-bonded frameworks featuring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motifs as heterogeneous catalysts for the enantioselective synthesis of warfarin.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Mendeleev Communications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2025;35(6):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642–644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Tovmasyan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Mkrtchyan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Khachatryan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Hayrapetyan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MV,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Hakobyan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Poghosyan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Tsaturyan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AH, Minasyan EV,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Larionov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Ayvazyan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AG, Shibata 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Roviello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AS. Synthesis, characterization, and study of catalytic activity of chiral Cu(II) and Ni(II)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in the α-amino acid C-α alkylation reaction.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2023;1180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Gugkaeva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Mardiyan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ZZ,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Smol’yakov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Poghosyan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Larionov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VA. Sequential Heck cross-coupling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hydrothiolation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reactions taking place in the ligand sphere of a chiral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dehydroalanine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Ni(II) complex: Asymmetric route to β-aryl substituted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cysteines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Letters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2022;6230–6235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Emma 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Khachatryan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Lusine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Yu.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Sahakyan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Anna S.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Tovmasyan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Gagik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Melikyan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Henrik 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Panosyan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Anna F.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Mkrtchyan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*, Norio Shibata, Andrei V.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Malkov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* and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Ashot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Saghyan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*//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Sequential Michael addition, cross-coupling and [3 + 2] cycloaddition reactions within the coordination sphere of chiral Ni(II) Schiff base complexes derived from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dehydroamino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acids: pathways to the asymmetric synthesis of structurally diverse O-substituted serine and threonine analogs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RSC Advances, 2025, 15, 10558-10564. 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405" y="0"/>
            <a:ext cx="11753224" cy="603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Khachatryan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Mkrtchyan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Ghazaryan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AS. Asymmetric synthesis and antibacterial evaluation of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substituted (S)-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alanine analogs containing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piperazine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moiety in the side chain.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First published April 6, 2026. DOI: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10.1002/chir.70098 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Khachatryan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Gevorgyan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Sargsyan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Mkrtchyan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Malkov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AS. Synthesis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enantiomerically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enriched β-N-amino (S)-α-alanine analogs via sequential reactions on a chiral Ni(II) complex.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&amp;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Biomolecular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Chemistry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Anahit M.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Anna S.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Tovmasyan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Anna F.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Mkrtchyan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Karapet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Ghazaryan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Ela V. Minasyan,   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Olgert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Dallakyan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Mikayel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Chobanyan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Hayk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Zakaryan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Giovanni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N.Rovello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Ashot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S.Saghyan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*//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Synthesis and evaluation of new mono- and binuclear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salen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complexes for the Cα-alkylation reaction of amino acid substrates as chiral phase transfer catalysts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Molecular catalysis 569 (2024)114618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Poghosyan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S.,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Khachatryan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 A.,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Mkrtchyan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F.,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Mirzoyan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M.,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Ghazaryan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R., Minasyan, E. V., Langer, P., &amp;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S. (2024). Synthesis of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enantiomerically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enriched β-substituted analogs of (S)-α-alanine containing 1-phenyl-1H-1,2,3-triazole groups.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Amino Acids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(1).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doi.org/10.1007/s00726-024-03430-5</a:t>
            </a:r>
            <a:r>
              <a:rPr lang="en-US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 Synthesis and Antifungal Evaluation of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Arylalkylamine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-Functionalized β-Substituted (S)-α-Alanine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Analogues (manuscript)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User\Downloads\306099421_5413833705398866_337367376303303134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0" y="3767416"/>
            <a:ext cx="3938745" cy="29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 descr="22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7" y="3767416"/>
            <a:ext cx="3978643" cy="294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:\фотки\Belokon foto\19642500_844293402387175_7715555740187899272_n -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860" y="144678"/>
            <a:ext cx="2407297" cy="278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3860" y="2974297"/>
            <a:ext cx="2513060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Yu.N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Belokon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’,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INEOS RAS</a:t>
            </a:r>
          </a:p>
          <a:p>
            <a:pPr eaLnBrk="1" hangingPunct="1"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D:\фотки\Belokon foto\PeterLan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711"/>
            <a:ext cx="2836817" cy="30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8347491" y="3059530"/>
            <a:ext cx="254749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P.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Langer,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Rostock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/>
          <a:stretch/>
        </p:blipFill>
        <p:spPr>
          <a:xfrm>
            <a:off x="8344171" y="3773010"/>
            <a:ext cx="2673320" cy="2948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81" y="93532"/>
            <a:ext cx="2128273" cy="2833263"/>
          </a:xfrm>
          <a:prstGeom prst="rect">
            <a:avLst/>
          </a:prstGeom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174757" y="2993162"/>
            <a:ext cx="302217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Malkov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Loughborough University</a:t>
            </a:r>
          </a:p>
        </p:txBody>
      </p:sp>
    </p:spTree>
    <p:extLst>
      <p:ext uri="{BB962C8B-B14F-4D97-AF65-F5344CB8AC3E}">
        <p14:creationId xmlns:p14="http://schemas.microsoft.com/office/powerpoint/2010/main" val="34571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004" y="1752600"/>
            <a:ext cx="6296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attention!!!</a:t>
            </a:r>
            <a:endParaRPr lang="ru-RU" sz="3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B1A7-3679-4DF9-AC8F-8F7D133842FF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969" y="3435403"/>
            <a:ext cx="816774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Ashot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Professor, Doctor of Chemistry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the Scientific Research Center of the Institute of Pharmacy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of the National Academy of Sciences of the Republic of Armenia (NAS RA)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ashot.saghyan@sci.am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saghyan@ysu.am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orcid.org/0000-0002-3124-170X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/>
              <a:t>Scopus ID: </a:t>
            </a:r>
            <a:r>
              <a:rPr lang="en-US" dirty="0" smtClean="0"/>
              <a:t>15822740500 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44" y="107674"/>
            <a:ext cx="10515600" cy="575400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smtClean="0"/>
              <a:t>Structure of the new modified catalysts</a:t>
            </a:r>
            <a:endParaRPr lang="en-US" sz="2800" b="1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04012" y="20639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2000" smtClean="0">
                <a:solidFill>
                  <a:srgbClr val="002060"/>
                </a:solidFill>
              </a:rPr>
              <a:t>3</a:t>
            </a:fld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15376"/>
            <a:ext cx="11822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M.,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Tovmasyan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S., Mkrtchyan, A. F.,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Ghazaryan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R., Minasyan, E. V.,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Dallakyan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 L.,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Chobanyan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S.,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Zakaryan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Roviello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N.,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 (2024).  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Catalysis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114618. https://doi.org/10.1016/j.mcat.2024.114618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‌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1150" y="2858610"/>
            <a:ext cx="191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i="1" dirty="0" smtClean="0">
                <a:solidFill>
                  <a:srgbClr val="FF0000"/>
                </a:solidFill>
              </a:rPr>
              <a:t>16 կոմպլեքս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32972"/>
              </p:ext>
            </p:extLst>
          </p:nvPr>
        </p:nvGraphicFramePr>
        <p:xfrm>
          <a:off x="1892774" y="683074"/>
          <a:ext cx="7458372" cy="573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4" name="CS ChemDraw Drawing" r:id="rId3" imgW="6496231" imgH="4992323" progId="ChemDraw.Document.6.0">
                  <p:embed/>
                </p:oleObj>
              </mc:Choice>
              <mc:Fallback>
                <p:oleObj name="CS ChemDraw Drawing" r:id="rId3" imgW="6496231" imgH="49923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2774" y="683074"/>
                        <a:ext cx="7458372" cy="5732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7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157"/>
              </p:ext>
            </p:extLst>
          </p:nvPr>
        </p:nvGraphicFramePr>
        <p:xfrm>
          <a:off x="1879600" y="406400"/>
          <a:ext cx="7180263" cy="609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6" name="CS ChemDraw Drawing" r:id="rId3" imgW="6150598" imgH="5219262" progId="ChemDraw.Document.6.0">
                  <p:embed/>
                </p:oleObj>
              </mc:Choice>
              <mc:Fallback>
                <p:oleObj name="CS ChemDraw Drawing" r:id="rId3" imgW="6150598" imgH="52192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9600" y="406400"/>
                        <a:ext cx="7180263" cy="609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64169" y="272534"/>
            <a:ext cx="2569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Identified patterns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96663" y="6416902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16902"/>
            <a:ext cx="11822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M.,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Tovmasyan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S., Mkrtchyan, A. F.,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Ghazaryan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R., Minasyan, E. V.,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Dallakyan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 L.,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Chobanyan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S.,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Zakaryan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Roviello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N., &amp;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 (2024).  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Catalysis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114618.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doi.org/10.1016/j.mcat.2024.114618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‌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5159" y="4225771"/>
            <a:ext cx="4527611" cy="363984"/>
          </a:xfrm>
          <a:prstGeom prst="rect">
            <a:avLst/>
          </a:prstGeom>
          <a:noFill/>
          <a:ln w="31750" cmpd="sng">
            <a:solidFill>
              <a:srgbClr val="FF0000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64444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7515" y="-12619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800" b="1" i="1" dirty="0" smtClean="0"/>
              <a:t>DFT-calculation data</a:t>
            </a:r>
            <a:endParaRPr lang="en-US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0" y="6231507"/>
            <a:ext cx="12224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I., Aubert, S.,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Cattoen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Griffiths, K.,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Abdul-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R.,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Tizzard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J., Coles, S. J.,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Stellios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Arseniyadis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Kostakis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(2018).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Dinucleating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Schiff base ligand in Zn/4f coordination chemistry: synthetic challenges and catalytic activity evaluation.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Dalton Transactions (2003. Print)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(13), 4486–4493.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doi.org/10.1039/c8dt00538a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‌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7516" y="1838951"/>
            <a:ext cx="152865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97644"/>
              </p:ext>
            </p:extLst>
          </p:nvPr>
        </p:nvGraphicFramePr>
        <p:xfrm>
          <a:off x="221252" y="1626379"/>
          <a:ext cx="5614063" cy="383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" name="CS ChemDraw Drawing" r:id="rId4" imgW="4466485" imgH="3043136" progId="ChemDraw.Document.6.0">
                  <p:embed/>
                </p:oleObj>
              </mc:Choice>
              <mc:Fallback>
                <p:oleObj name="CS ChemDraw Drawing" r:id="rId4" imgW="4466485" imgH="304313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52" y="1626379"/>
                        <a:ext cx="5614063" cy="3839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020917" y="1967823"/>
            <a:ext cx="156164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M(II)-3-AllylSal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2824" y="2007917"/>
            <a:ext cx="6751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768165" y="2169496"/>
            <a:ext cx="905256" cy="26319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491808" y="2200194"/>
            <a:ext cx="905256" cy="26319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20863" y="2073651"/>
            <a:ext cx="7977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low </a:t>
            </a:r>
            <a:r>
              <a:rPr lang="en-US" i="1" dirty="0" err="1" smtClean="0"/>
              <a:t>ee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6043996" y="2725188"/>
            <a:ext cx="16305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Times New Roman" panose="02020603050405020304" pitchFamily="18" charset="0"/>
              </a:rPr>
              <a:t>M(II)-3-OMeSal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768165" y="2926862"/>
            <a:ext cx="905256" cy="26319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72158" y="2768148"/>
            <a:ext cx="77790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strong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9448800" y="2926862"/>
            <a:ext cx="905256" cy="26319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10328" y="2560748"/>
            <a:ext cx="152865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553674" y="2795448"/>
            <a:ext cx="118722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high</a:t>
            </a:r>
            <a:r>
              <a:rPr lang="en-US" i="1" dirty="0" smtClean="0"/>
              <a:t> </a:t>
            </a:r>
            <a:r>
              <a:rPr lang="en-US" i="1" dirty="0" err="1" smtClean="0"/>
              <a:t>ee</a:t>
            </a:r>
            <a:endParaRPr lang="en-US" i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24931" y="779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i="1" dirty="0">
                <a:solidFill>
                  <a:schemeClr val="accent6"/>
                </a:solidFill>
              </a:rPr>
              <a:t>Change in Gibbs Free </a:t>
            </a:r>
            <a:r>
              <a:rPr lang="en-US" sz="2000" i="1" dirty="0" smtClean="0">
                <a:solidFill>
                  <a:schemeClr val="accent6"/>
                </a:solidFill>
              </a:rPr>
              <a:t>Energy (</a:t>
            </a:r>
            <a:r>
              <a:rPr lang="en-US" sz="2000" i="1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D</a:t>
            </a:r>
            <a:r>
              <a:rPr lang="en-US" sz="2000" i="1" dirty="0" smtClean="0">
                <a:solidFill>
                  <a:schemeClr val="accent6"/>
                </a:solidFill>
              </a:rPr>
              <a:t>G) </a:t>
            </a:r>
          </a:p>
          <a:p>
            <a:pPr algn="ctr"/>
            <a:r>
              <a:rPr lang="en-US" sz="2000" i="1" dirty="0" smtClean="0">
                <a:solidFill>
                  <a:schemeClr val="accent6"/>
                </a:solidFill>
              </a:rPr>
              <a:t>During </a:t>
            </a:r>
            <a:r>
              <a:rPr lang="en-US" sz="2000" i="1" dirty="0">
                <a:solidFill>
                  <a:schemeClr val="accent6"/>
                </a:solidFill>
              </a:rPr>
              <a:t>the Formation of a Binuclear Complex</a:t>
            </a:r>
            <a:endParaRPr lang="en-US" sz="20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YSU\for article 08,08,2021\9. Anna Tovmasyan\Catalysis\Metallorganic\figure 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9" b="43508"/>
          <a:stretch/>
        </p:blipFill>
        <p:spPr bwMode="auto">
          <a:xfrm>
            <a:off x="3987864" y="-28992"/>
            <a:ext cx="3567033" cy="2922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93906"/>
              </p:ext>
            </p:extLst>
          </p:nvPr>
        </p:nvGraphicFramePr>
        <p:xfrm>
          <a:off x="308085" y="350658"/>
          <a:ext cx="3143056" cy="205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6" name="CS ChemDraw Drawing" r:id="rId4" imgW="2136233" imgH="1397135" progId="ChemDraw.Document.6.0">
                  <p:embed/>
                </p:oleObj>
              </mc:Choice>
              <mc:Fallback>
                <p:oleObj name="CS ChemDraw Drawing" r:id="rId4" imgW="2136233" imgH="1397135" progId="ChemDraw.Document.6.0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85" y="350658"/>
                        <a:ext cx="3143056" cy="2054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0540"/>
              </p:ext>
            </p:extLst>
          </p:nvPr>
        </p:nvGraphicFramePr>
        <p:xfrm>
          <a:off x="553622" y="3739894"/>
          <a:ext cx="3117298" cy="255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7" name="CS ChemDraw Drawing" r:id="rId6" imgW="2136233" imgH="1749357" progId="ChemDraw.Document.6.0">
                  <p:embed/>
                </p:oleObj>
              </mc:Choice>
              <mc:Fallback>
                <p:oleObj name="CS ChemDraw Drawing" r:id="rId6" imgW="2136233" imgH="1749357" progId="ChemDraw.Document.6.0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22" y="3739894"/>
                        <a:ext cx="3117298" cy="25529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E:\YSU\for article 08,08,2021\9. Anna Tovmasyan\Catalysis\Metallorganic\figure 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55987" r="33389"/>
          <a:stretch/>
        </p:blipFill>
        <p:spPr bwMode="auto">
          <a:xfrm>
            <a:off x="3987864" y="3739894"/>
            <a:ext cx="4398520" cy="2510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64444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483" y="2900515"/>
            <a:ext cx="9389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propeller-like structure of unsubstituted binuclear Zn(II) ion complex (1</a:t>
            </a:r>
            <a:r>
              <a:rPr lang="en-US" b="1" kern="1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53622" y="6460237"/>
            <a:ext cx="9300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3-methoxy substituted binuclear Zn(II) ion complex (2) with restored cross-like </a:t>
            </a:r>
            <a:r>
              <a:rPr lang="en-US" b="1" kern="11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structure</a:t>
            </a:r>
            <a:endParaRPr lang="en-US" b="1" kern="11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3674"/>
          </a:xfrm>
        </p:spPr>
        <p:txBody>
          <a:bodyPr>
            <a:normAutofit fontScale="90000"/>
          </a:bodyPr>
          <a:lstStyle/>
          <a:p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/>
              <a:t> </a:t>
            </a:r>
            <a:r>
              <a:rPr lang="en-US" sz="2800" b="1" i="1" dirty="0" smtClean="0"/>
              <a:t>                            Previous work   </a:t>
            </a:r>
            <a:r>
              <a:rPr lang="en-US" sz="1600" b="1" i="1" dirty="0"/>
              <a:t>(</a:t>
            </a:r>
            <a:r>
              <a:rPr lang="en-US" sz="1600" b="1" i="1" dirty="0" err="1"/>
              <a:t>Belokon</a:t>
            </a:r>
            <a:r>
              <a:rPr lang="en-US" sz="1600" b="1" i="1" dirty="0"/>
              <a:t>’, North)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/>
              <a:t> </a:t>
            </a:r>
            <a:r>
              <a:rPr lang="en-US" sz="2800" b="1" i="1" dirty="0" smtClean="0"/>
              <a:t>                                               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                   </a:t>
            </a:r>
            <a:endParaRPr lang="en-US" sz="14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2907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91795"/>
              </p:ext>
            </p:extLst>
          </p:nvPr>
        </p:nvGraphicFramePr>
        <p:xfrm>
          <a:off x="1851025" y="936625"/>
          <a:ext cx="6194425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" name="CS ChemDraw Drawing" r:id="rId3" imgW="4718020" imgH="4315433" progId="ChemDraw.Document.6.0">
                  <p:embed/>
                </p:oleObj>
              </mc:Choice>
              <mc:Fallback>
                <p:oleObj name="CS ChemDraw Drawing" r:id="rId3" imgW="4718020" imgH="431543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936625"/>
                        <a:ext cx="6194425" cy="5668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22441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992427" y="1595283"/>
            <a:ext cx="1713390" cy="16068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992427" y="4147358"/>
            <a:ext cx="1713390" cy="16068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7641" y="2398713"/>
            <a:ext cx="454965" cy="548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4981" y="4263024"/>
            <a:ext cx="605885" cy="548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327231"/>
              </p:ext>
            </p:extLst>
          </p:nvPr>
        </p:nvGraphicFramePr>
        <p:xfrm>
          <a:off x="1436366" y="283380"/>
          <a:ext cx="8866034" cy="139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0" name="CS ChemDraw Drawing" r:id="rId3" imgW="7305884" imgH="1153133" progId="ChemDraw.Document.6.0">
                  <p:embed/>
                </p:oleObj>
              </mc:Choice>
              <mc:Fallback>
                <p:oleObj name="CS ChemDraw Drawing" r:id="rId3" imgW="7305884" imgH="1153133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6366" y="283380"/>
                        <a:ext cx="8866034" cy="139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71919"/>
              </p:ext>
            </p:extLst>
          </p:nvPr>
        </p:nvGraphicFramePr>
        <p:xfrm>
          <a:off x="300362" y="3189258"/>
          <a:ext cx="5159375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1" name="CS ChemDraw Drawing" r:id="rId5" imgW="5159930" imgH="3198373" progId="ChemDraw.Document.6.0">
                  <p:embed/>
                </p:oleObj>
              </mc:Choice>
              <mc:Fallback>
                <p:oleObj name="CS ChemDraw Drawing" r:id="rId5" imgW="5159930" imgH="3198373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362" y="3189258"/>
                        <a:ext cx="5159375" cy="319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923187"/>
              </p:ext>
            </p:extLst>
          </p:nvPr>
        </p:nvGraphicFramePr>
        <p:xfrm>
          <a:off x="4545013" y="2598738"/>
          <a:ext cx="4154487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2" name="CS ChemDraw Drawing" r:id="rId7" imgW="4154191" imgH="3114878" progId="ChemDraw.Document.6.0">
                  <p:embed/>
                </p:oleObj>
              </mc:Choice>
              <mc:Fallback>
                <p:oleObj name="CS ChemDraw Drawing" r:id="rId7" imgW="4154191" imgH="3114878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5013" y="2598738"/>
                        <a:ext cx="4154487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ultiply 7"/>
          <p:cNvSpPr/>
          <p:nvPr/>
        </p:nvSpPr>
        <p:spPr>
          <a:xfrm>
            <a:off x="5291038" y="225771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500683" y="351511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6" name="Picture 14" descr="Галочка Png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3" y="5121838"/>
            <a:ext cx="1305017" cy="13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Думающий Человек И Вопросительный Знак. 3D Оказанные Иллюстрации.  Фотография, картинки, изображения и сток-фотография без роялти. Image  49168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22"/>
            <a:ext cx="1873381" cy="18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74458"/>
              </p:ext>
            </p:extLst>
          </p:nvPr>
        </p:nvGraphicFramePr>
        <p:xfrm>
          <a:off x="372812" y="2068497"/>
          <a:ext cx="48514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3" name="CS ChemDraw Drawing" r:id="rId11" imgW="5207321" imgH="1355793" progId="ChemDraw.Document.6.0">
                  <p:embed/>
                </p:oleObj>
              </mc:Choice>
              <mc:Fallback>
                <p:oleObj name="CS ChemDraw Drawing" r:id="rId11" imgW="5207321" imgH="13557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2812" y="2068497"/>
                        <a:ext cx="485140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ultiply 9"/>
          <p:cNvSpPr/>
          <p:nvPr/>
        </p:nvSpPr>
        <p:spPr>
          <a:xfrm>
            <a:off x="5512715" y="4431482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72859"/>
              </p:ext>
            </p:extLst>
          </p:nvPr>
        </p:nvGraphicFramePr>
        <p:xfrm>
          <a:off x="7077733" y="2395506"/>
          <a:ext cx="4782260" cy="3838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502">
                  <a:extLst>
                    <a:ext uri="{9D8B030D-6E8A-4147-A177-3AD203B41FA5}">
                      <a16:colId xmlns:a16="http://schemas.microsoft.com/office/drawing/2014/main" val="3517829216"/>
                    </a:ext>
                  </a:extLst>
                </a:gridCol>
                <a:gridCol w="1227885">
                  <a:extLst>
                    <a:ext uri="{9D8B030D-6E8A-4147-A177-3AD203B41FA5}">
                      <a16:colId xmlns:a16="http://schemas.microsoft.com/office/drawing/2014/main" val="3114854591"/>
                    </a:ext>
                  </a:extLst>
                </a:gridCol>
                <a:gridCol w="1549331">
                  <a:extLst>
                    <a:ext uri="{9D8B030D-6E8A-4147-A177-3AD203B41FA5}">
                      <a16:colId xmlns:a16="http://schemas.microsoft.com/office/drawing/2014/main" val="1657442259"/>
                    </a:ext>
                  </a:extLst>
                </a:gridCol>
                <a:gridCol w="809542">
                  <a:extLst>
                    <a:ext uri="{9D8B030D-6E8A-4147-A177-3AD203B41FA5}">
                      <a16:colId xmlns:a16="http://schemas.microsoft.com/office/drawing/2014/main" val="2511201939"/>
                    </a:ext>
                  </a:extLst>
                </a:gridCol>
              </a:tblGrid>
              <a:tr h="34796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Alkylating agent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presence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Conversion, 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007660"/>
                  </a:ext>
                </a:extLst>
              </a:tr>
              <a:tr h="208778">
                <a:tc rowSpan="6">
                  <a:txBody>
                    <a:bodyPr/>
                    <a:lstStyle/>
                    <a:p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AllyBr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~97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10773"/>
                  </a:ext>
                </a:extLst>
              </a:tr>
              <a:tr h="2087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reaction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15772"/>
                  </a:ext>
                </a:extLst>
              </a:tr>
              <a:tr h="4871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DMF</a:t>
                      </a: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(Lewis Base)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reaction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8592"/>
                  </a:ext>
                </a:extLst>
              </a:tr>
              <a:tr h="4871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(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OAc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(Lewis Acid)</a:t>
                      </a:r>
                      <a:endParaRPr lang="en-US" sz="12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reaction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46963"/>
                  </a:ext>
                </a:extLst>
              </a:tr>
              <a:tr h="4871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</a:t>
                      </a:r>
                      <a:r>
                        <a:rPr lang="en-US" sz="12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en-US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(radical initiator)</a:t>
                      </a:r>
                      <a:endParaRPr lang="en-US" sz="12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decomposition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39001"/>
                  </a:ext>
                </a:extLst>
              </a:tr>
              <a:tr h="6263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AINB</a:t>
                      </a: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(65 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(radical initiator)</a:t>
                      </a:r>
                      <a:endParaRPr lang="en-US" sz="12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Inhibition</a:t>
                      </a:r>
                    </a:p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16695"/>
                  </a:ext>
                </a:extLst>
              </a:tr>
              <a:tr h="208778">
                <a:tc rowSpan="2"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BnBr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3623"/>
                  </a:ext>
                </a:extLst>
              </a:tr>
              <a:tr h="3479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AINB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(65 </a:t>
                      </a:r>
                      <a:r>
                        <a:rPr lang="en-US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~70-80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50701"/>
                  </a:ext>
                </a:extLst>
              </a:tr>
            </a:tbl>
          </a:graphicData>
        </a:graphic>
      </p:graphicFrame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422441"/>
            <a:ext cx="27432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43541"/>
            <a:ext cx="12331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M.,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Tovmasyan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S.,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Hayrapetyan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Hovhannisyan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A., Mkrtchyan, A. F.,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Malkov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V.,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Saghyan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S.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Zn-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phase-transfer catalyzed radical C</a:t>
            </a:r>
            <a:r>
              <a:rPr lang="el-G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alkylation of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benzylidene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valine. Highly selective asymmetric synthesis of (S)-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allylvaline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Manuscript in preparation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73988" y="5788241"/>
            <a:ext cx="2778711" cy="4461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468864" y="2811609"/>
            <a:ext cx="2391130" cy="3605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36" y="-1966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smtClean="0"/>
              <a:t>Possible radical mechanism of </a:t>
            </a:r>
            <a:r>
              <a:rPr lang="en-US" sz="2400" b="1" i="1" dirty="0" err="1" smtClean="0"/>
              <a:t>allylation</a:t>
            </a:r>
            <a:r>
              <a:rPr lang="en-US" sz="2400" b="1" i="1" dirty="0" smtClean="0"/>
              <a:t> of valine substrate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508583"/>
            <a:ext cx="2743200" cy="365125"/>
          </a:xfrm>
        </p:spPr>
        <p:txBody>
          <a:bodyPr/>
          <a:lstStyle/>
          <a:p>
            <a:fld id="{5A41B1A7-3679-4DF9-AC8F-8F7D133842FF}" type="slidenum"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3" y="6314740"/>
            <a:ext cx="121804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Casey, B. M., &amp; Flowers, R. A. (2011). On the Nature of the Oxidative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Heterocoupling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of Lithium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Enolates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. 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Journal of the American Chemical Society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, 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</a:rPr>
              <a:t>133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(30), 11492–11495.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doi.org/10.1021/ja205017e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‌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34680"/>
              </p:ext>
            </p:extLst>
          </p:nvPr>
        </p:nvGraphicFramePr>
        <p:xfrm>
          <a:off x="2826797" y="677647"/>
          <a:ext cx="5979851" cy="390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CS ChemDraw Drawing" r:id="rId4" imgW="6217573" imgH="4060932" progId="ChemDraw.Document.6.0">
                  <p:embed/>
                </p:oleObj>
              </mc:Choice>
              <mc:Fallback>
                <p:oleObj name="CS ChemDraw Drawing" r:id="rId4" imgW="6217573" imgH="40609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6797" y="677647"/>
                        <a:ext cx="5979851" cy="3904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16884"/>
              </p:ext>
            </p:extLst>
          </p:nvPr>
        </p:nvGraphicFramePr>
        <p:xfrm>
          <a:off x="2054225" y="4568825"/>
          <a:ext cx="22050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CS ChemDraw Drawing" r:id="rId6" imgW="2204624" imgH="1356077" progId="ChemDraw.Document.6.0">
                  <p:embed/>
                </p:oleObj>
              </mc:Choice>
              <mc:Fallback>
                <p:oleObj name="CS ChemDraw Drawing" r:id="rId6" imgW="2204624" imgH="13560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4225" y="4568825"/>
                        <a:ext cx="2205038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25266" y="5184543"/>
            <a:ext cx="15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</a:t>
            </a:r>
            <a:r>
              <a:rPr lang="en-US" b="1" i="1" dirty="0" smtClean="0"/>
              <a:t>ew substrate </a:t>
            </a:r>
            <a:endParaRPr lang="en-US" b="1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1447060" y="4587273"/>
            <a:ext cx="5024761" cy="1563871"/>
          </a:xfrm>
          <a:prstGeom prst="round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1212</Words>
  <Application>Microsoft Office PowerPoint</Application>
  <PresentationFormat>Widescreen</PresentationFormat>
  <Paragraphs>151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SimSun</vt:lpstr>
      <vt:lpstr>Arial</vt:lpstr>
      <vt:lpstr>Arial LatArm</vt:lpstr>
      <vt:lpstr>Calibri</vt:lpstr>
      <vt:lpstr>Calibri Light</vt:lpstr>
      <vt:lpstr>GHEA Grapalat</vt:lpstr>
      <vt:lpstr>GHEAMariam</vt:lpstr>
      <vt:lpstr>MS Mincho</vt:lpstr>
      <vt:lpstr>Sylfaen</vt:lpstr>
      <vt:lpstr>Symbol</vt:lpstr>
      <vt:lpstr>Tahoma</vt:lpstr>
      <vt:lpstr>Times New Roman</vt:lpstr>
      <vt:lpstr>Wingdings</vt:lpstr>
      <vt:lpstr>Office Theme</vt:lpstr>
      <vt:lpstr>CS ChemDraw Drawing</vt:lpstr>
      <vt:lpstr>PowerPoint Presentation</vt:lpstr>
      <vt:lpstr>PowerPoint Presentation</vt:lpstr>
      <vt:lpstr>Structure of the new modified catalysts</vt:lpstr>
      <vt:lpstr>PowerPoint Presentation</vt:lpstr>
      <vt:lpstr>DFT-calculation data</vt:lpstr>
      <vt:lpstr>PowerPoint Presentation</vt:lpstr>
      <vt:lpstr>                              Previous work   (Belokon’, North)                                                                      </vt:lpstr>
      <vt:lpstr>PowerPoint Presentation</vt:lpstr>
      <vt:lpstr>Possible radical mechanism of allylation of valine substrate</vt:lpstr>
      <vt:lpstr>Nucleophilic addition in the presence of salen complex-catalysts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our Plans for the Future?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Պոտենցիալ դեղաբանորեն ակտիվ քիրալային մոլեկուլների ստացում և կենսաբժշկական սկրինինգ</dc:title>
  <dc:creator>Ann Mkrtchyan</dc:creator>
  <cp:lastModifiedBy>Ann Mkrtchyan</cp:lastModifiedBy>
  <cp:revision>220</cp:revision>
  <cp:lastPrinted>2025-07-05T09:06:55Z</cp:lastPrinted>
  <dcterms:created xsi:type="dcterms:W3CDTF">2025-05-04T09:35:47Z</dcterms:created>
  <dcterms:modified xsi:type="dcterms:W3CDTF">2026-05-12T07:57:28Z</dcterms:modified>
</cp:coreProperties>
</file>